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60" r:id="rId4"/>
    <p:sldId id="262" r:id="rId5"/>
    <p:sldId id="264" r:id="rId6"/>
    <p:sldId id="266" r:id="rId7"/>
    <p:sldId id="268" r:id="rId8"/>
    <p:sldId id="270" r:id="rId9"/>
    <p:sldId id="269" r:id="rId10"/>
  </p:sldIdLst>
  <p:sldSz cx="14630400" cy="8229600"/>
  <p:notesSz cx="8229600" cy="1463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57" d="100"/>
          <a:sy n="57" d="100"/>
        </p:scale>
        <p:origin x="80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751907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ASTER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3044952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104" y="4864608"/>
            <a:ext cx="12984480" cy="36576"/>
          </a:xfrm>
          <a:prstGeom prst="rect">
            <a:avLst/>
          </a:prstGeom>
        </p:spPr>
      </p:pic>
      <p:sp>
        <p:nvSpPr>
          <p:cNvPr id="7" name="Text 1"/>
          <p:cNvSpPr/>
          <p:nvPr/>
        </p:nvSpPr>
        <p:spPr>
          <a:xfrm>
            <a:off x="1095587" y="5407152"/>
            <a:ext cx="6947746" cy="41757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3600" dirty="0">
                <a:solidFill>
                  <a:srgbClr val="363636"/>
                </a:solidFill>
                <a:latin typeface="Times New Roman" panose="02020603050405020304" pitchFamily="18" charset="0"/>
                <a:ea typeface="思源黑体-思源黑体-Regular" pitchFamily="34" charset="-122"/>
                <a:cs typeface="Times New Roman" panose="02020603050405020304" pitchFamily="18" charset="0"/>
              </a:rPr>
              <a:t>MEGANATHAN A – DA &amp; DS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2"/>
          <p:cNvSpPr/>
          <p:nvPr/>
        </p:nvSpPr>
        <p:spPr>
          <a:xfrm>
            <a:off x="832104" y="3456432"/>
            <a:ext cx="12984480" cy="114300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8970"/>
              </a:lnSpc>
              <a:buNone/>
            </a:pPr>
            <a:r>
              <a:rPr lang="en-US" sz="6410" dirty="0">
                <a:solidFill>
                  <a:srgbClr val="3A98CA"/>
                </a:solidFill>
                <a:latin typeface="Times New Roman" panose="02020603050405020304" pitchFamily="18" charset="0"/>
                <a:ea typeface="思源黑体-思源黑体-Medium" pitchFamily="34" charset="-122"/>
                <a:cs typeface="Times New Roman" panose="02020603050405020304" pitchFamily="18" charset="0"/>
              </a:rPr>
              <a:t>LAPTOP DATASET ANALYSIS</a:t>
            </a:r>
            <a:endParaRPr lang="en-US" sz="641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57200" y="39793"/>
            <a:ext cx="14630400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32104" y="1675388"/>
            <a:ext cx="12984480" cy="114300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8970"/>
              </a:lnSpc>
              <a:buNone/>
            </a:pPr>
            <a:r>
              <a:rPr lang="en-US" sz="6410" dirty="0">
                <a:solidFill>
                  <a:srgbClr val="3A98CA"/>
                </a:solidFill>
                <a:latin typeface="Times New Roman" panose="02020603050405020304" pitchFamily="18" charset="0"/>
                <a:ea typeface="思源黑体-思源黑体-Medium" pitchFamily="34" charset="-122"/>
                <a:cs typeface="Times New Roman" panose="02020603050405020304" pitchFamily="18" charset="0"/>
              </a:rPr>
              <a:t>CONTENTS</a:t>
            </a:r>
            <a:endParaRPr lang="en-US" sz="641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1078992" y="3576201"/>
            <a:ext cx="5989320" cy="382385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320" dirty="0">
                <a:solidFill>
                  <a:srgbClr val="363636"/>
                </a:solidFill>
                <a:latin typeface="Times New Roman" panose="02020603050405020304" pitchFamily="18" charset="0"/>
                <a:ea typeface="思源黑体-思源黑体-Medium" pitchFamily="34" charset="-122"/>
                <a:cs typeface="Times New Roman" panose="02020603050405020304" pitchFamily="18" charset="0"/>
              </a:rPr>
              <a:t>2. DATA CLEANING</a:t>
            </a:r>
            <a:endParaRPr lang="en-US" sz="232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3"/>
          <p:cNvSpPr/>
          <p:nvPr/>
        </p:nvSpPr>
        <p:spPr>
          <a:xfrm>
            <a:off x="1078992" y="5223498"/>
            <a:ext cx="5989320" cy="382385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320" dirty="0">
                <a:solidFill>
                  <a:srgbClr val="363636"/>
                </a:solidFill>
                <a:latin typeface="Times New Roman" panose="02020603050405020304" pitchFamily="18" charset="0"/>
                <a:ea typeface="思源黑体-思源黑体-Medium" pitchFamily="34" charset="-122"/>
                <a:cs typeface="Times New Roman" panose="02020603050405020304" pitchFamily="18" charset="0"/>
              </a:rPr>
              <a:t>5. VISUALIZATION</a:t>
            </a:r>
            <a:endParaRPr lang="en-US" sz="232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5"/>
          <p:cNvSpPr/>
          <p:nvPr/>
        </p:nvSpPr>
        <p:spPr>
          <a:xfrm>
            <a:off x="1078992" y="4110522"/>
            <a:ext cx="5989320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320" dirty="0">
                <a:solidFill>
                  <a:srgbClr val="363636"/>
                </a:solidFill>
                <a:latin typeface="Times New Roman" panose="02020603050405020304" pitchFamily="18" charset="0"/>
                <a:ea typeface="思源黑体-思源黑体-Medium" pitchFamily="34" charset="-122"/>
                <a:cs typeface="Times New Roman" panose="02020603050405020304" pitchFamily="18" charset="0"/>
              </a:rPr>
              <a:t>3. OVERVIEW</a:t>
            </a:r>
            <a:endParaRPr lang="en-US" sz="232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6"/>
          <p:cNvSpPr/>
          <p:nvPr/>
        </p:nvSpPr>
        <p:spPr>
          <a:xfrm>
            <a:off x="1078992" y="4654807"/>
            <a:ext cx="5989320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320" dirty="0">
                <a:solidFill>
                  <a:srgbClr val="363636"/>
                </a:solidFill>
                <a:latin typeface="Times New Roman" panose="02020603050405020304" pitchFamily="18" charset="0"/>
                <a:ea typeface="思源黑体-思源黑体-Medium" pitchFamily="34" charset="-122"/>
                <a:cs typeface="Times New Roman" panose="02020603050405020304" pitchFamily="18" charset="0"/>
              </a:rPr>
              <a:t>4. EDA (Exploratory Data Analysis)</a:t>
            </a:r>
            <a:endParaRPr lang="en-US" sz="232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7"/>
          <p:cNvSpPr/>
          <p:nvPr/>
        </p:nvSpPr>
        <p:spPr>
          <a:xfrm>
            <a:off x="1078992" y="5753950"/>
            <a:ext cx="5989320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320" dirty="0">
                <a:solidFill>
                  <a:srgbClr val="363636"/>
                </a:solidFill>
                <a:latin typeface="Times New Roman" panose="02020603050405020304" pitchFamily="18" charset="0"/>
                <a:ea typeface="思源黑体-思源黑体-Medium" pitchFamily="34" charset="-122"/>
                <a:cs typeface="Times New Roman" panose="02020603050405020304" pitchFamily="18" charset="0"/>
              </a:rPr>
              <a:t>6. INSIGHTS</a:t>
            </a:r>
            <a:endParaRPr lang="en-US" sz="232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2">
            <a:extLst>
              <a:ext uri="{FF2B5EF4-FFF2-40B4-BE49-F238E27FC236}">
                <a16:creationId xmlns:a16="http://schemas.microsoft.com/office/drawing/2014/main" id="{8D7E53E1-FE8B-5FF3-8AC0-BDC536CFE2E9}"/>
              </a:ext>
            </a:extLst>
          </p:cNvPr>
          <p:cNvSpPr/>
          <p:nvPr/>
        </p:nvSpPr>
        <p:spPr>
          <a:xfrm>
            <a:off x="1078992" y="3006102"/>
            <a:ext cx="5989320" cy="382385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320" dirty="0">
                <a:solidFill>
                  <a:srgbClr val="363636"/>
                </a:solidFill>
                <a:latin typeface="Times New Roman" panose="02020603050405020304" pitchFamily="18" charset="0"/>
                <a:ea typeface="思源黑体-思源黑体-Medium" pitchFamily="34" charset="-122"/>
                <a:cs typeface="Times New Roman" panose="02020603050405020304" pitchFamily="18" charset="0"/>
              </a:rPr>
              <a:t>1. DATA UNDERSTANDING</a:t>
            </a:r>
            <a:endParaRPr lang="en-US" sz="232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 2">
            <a:extLst>
              <a:ext uri="{FF2B5EF4-FFF2-40B4-BE49-F238E27FC236}">
                <a16:creationId xmlns:a16="http://schemas.microsoft.com/office/drawing/2014/main" id="{FF62F49F-FA19-6433-99B8-EF2A64A1B80D}"/>
              </a:ext>
            </a:extLst>
          </p:cNvPr>
          <p:cNvSpPr/>
          <p:nvPr/>
        </p:nvSpPr>
        <p:spPr>
          <a:xfrm>
            <a:off x="1078992" y="6363019"/>
            <a:ext cx="5989320" cy="382385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320" dirty="0">
                <a:solidFill>
                  <a:srgbClr val="363636"/>
                </a:solidFill>
                <a:latin typeface="Times New Roman" panose="02020603050405020304" pitchFamily="18" charset="0"/>
                <a:ea typeface="思源黑体-思源黑体-Medium" pitchFamily="34" charset="-122"/>
                <a:cs typeface="Times New Roman" panose="02020603050405020304" pitchFamily="18" charset="0"/>
              </a:rPr>
              <a:t>7. FUTURE ENGINEERING</a:t>
            </a:r>
            <a:endParaRPr lang="en-US" sz="232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09176" y="0"/>
            <a:ext cx="5230368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248" y="3813048"/>
            <a:ext cx="3858768" cy="59436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248" y="4663440"/>
            <a:ext cx="3858768" cy="59436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65192" y="3813048"/>
            <a:ext cx="3858768" cy="59436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65192" y="4663440"/>
            <a:ext cx="3858768" cy="594360"/>
          </a:xfrm>
          <a:prstGeom prst="rect">
            <a:avLst/>
          </a:prstGeom>
        </p:spPr>
      </p:pic>
      <p:sp>
        <p:nvSpPr>
          <p:cNvPr id="8" name="Text 0"/>
          <p:cNvSpPr/>
          <p:nvPr/>
        </p:nvSpPr>
        <p:spPr>
          <a:xfrm>
            <a:off x="832104" y="2706624"/>
            <a:ext cx="8010144" cy="8321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6500"/>
              </a:lnSpc>
              <a:buNone/>
            </a:pPr>
            <a:r>
              <a:rPr lang="en-US" sz="4640" dirty="0">
                <a:solidFill>
                  <a:srgbClr val="3A98CA"/>
                </a:solidFill>
                <a:latin typeface="Times New Roman" panose="02020603050405020304" pitchFamily="18" charset="0"/>
                <a:ea typeface="思源黑体-思源黑体-Medium" pitchFamily="34" charset="-122"/>
                <a:cs typeface="Times New Roman" panose="02020603050405020304" pitchFamily="18" charset="0"/>
              </a:rPr>
              <a:t>Data understanding</a:t>
            </a:r>
            <a:endParaRPr lang="en-US" sz="464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1"/>
          <p:cNvSpPr/>
          <p:nvPr/>
        </p:nvSpPr>
        <p:spPr>
          <a:xfrm>
            <a:off x="1078992" y="3931920"/>
            <a:ext cx="338328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18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Types</a:t>
            </a:r>
          </a:p>
        </p:txBody>
      </p:sp>
      <p:sp>
        <p:nvSpPr>
          <p:cNvPr id="10" name="Text 2"/>
          <p:cNvSpPr/>
          <p:nvPr/>
        </p:nvSpPr>
        <p:spPr>
          <a:xfrm>
            <a:off x="1078992" y="4782312"/>
            <a:ext cx="338328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1850" dirty="0">
                <a:solidFill>
                  <a:srgbClr val="363636"/>
                </a:solidFill>
                <a:latin typeface="Times New Roman" panose="02020603050405020304" pitchFamily="18" charset="0"/>
                <a:ea typeface="思源黑体-思源黑体-Regular" pitchFamily="34" charset="-122"/>
                <a:cs typeface="Times New Roman" panose="02020603050405020304" pitchFamily="18" charset="0"/>
              </a:rPr>
              <a:t>Testing</a:t>
            </a:r>
            <a:endParaRPr lang="en-US" sz="1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3"/>
          <p:cNvSpPr/>
          <p:nvPr/>
        </p:nvSpPr>
        <p:spPr>
          <a:xfrm>
            <a:off x="5202936" y="3931920"/>
            <a:ext cx="338328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1850" dirty="0">
                <a:solidFill>
                  <a:srgbClr val="363636"/>
                </a:solidFill>
                <a:latin typeface="Times New Roman" panose="02020603050405020304" pitchFamily="18" charset="0"/>
                <a:ea typeface="思源黑体-思源黑体-Regular" pitchFamily="34" charset="-122"/>
                <a:cs typeface="Times New Roman" panose="02020603050405020304" pitchFamily="18" charset="0"/>
              </a:rPr>
              <a:t>Rows and columns</a:t>
            </a:r>
            <a:endParaRPr lang="en-US" sz="1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4"/>
          <p:cNvSpPr/>
          <p:nvPr/>
        </p:nvSpPr>
        <p:spPr>
          <a:xfrm>
            <a:off x="5202936" y="4782312"/>
            <a:ext cx="338328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1850" dirty="0">
                <a:solidFill>
                  <a:srgbClr val="363636"/>
                </a:solidFill>
                <a:latin typeface="Times New Roman" panose="02020603050405020304" pitchFamily="18" charset="0"/>
                <a:ea typeface="思源黑体-思源黑体-Regular" pitchFamily="34" charset="-122"/>
                <a:cs typeface="Times New Roman" panose="02020603050405020304" pitchFamily="18" charset="0"/>
              </a:rPr>
              <a:t>Finding Insights</a:t>
            </a:r>
            <a:endParaRPr lang="en-US" sz="1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248" y="3593592"/>
            <a:ext cx="4297680" cy="950976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5504" y="3593592"/>
            <a:ext cx="4297680" cy="950976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00616" y="3593592"/>
            <a:ext cx="4297680" cy="950976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832104" y="2487168"/>
            <a:ext cx="12984480" cy="8321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6500"/>
              </a:lnSpc>
              <a:buNone/>
            </a:pPr>
            <a:r>
              <a:rPr lang="en-US" sz="4640" dirty="0">
                <a:solidFill>
                  <a:srgbClr val="3A98CA"/>
                </a:solidFill>
                <a:latin typeface="Times New Roman" panose="02020603050405020304" pitchFamily="18" charset="0"/>
                <a:ea typeface="思源黑体-思源黑体-Medium" pitchFamily="34" charset="-122"/>
                <a:cs typeface="Times New Roman" panose="02020603050405020304" pitchFamily="18" charset="0"/>
              </a:rPr>
              <a:t>DATA CLEANING</a:t>
            </a:r>
            <a:endParaRPr lang="en-US" sz="464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1"/>
          <p:cNvSpPr/>
          <p:nvPr/>
        </p:nvSpPr>
        <p:spPr>
          <a:xfrm>
            <a:off x="2907792" y="3849624"/>
            <a:ext cx="173736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2320" dirty="0">
                <a:solidFill>
                  <a:srgbClr val="3D3D3D"/>
                </a:solidFill>
                <a:latin typeface="Times New Roman" panose="02020603050405020304" pitchFamily="18" charset="0"/>
                <a:ea typeface="思源黑体-思源黑体-Regular" pitchFamily="34" charset="-122"/>
                <a:cs typeface="Times New Roman" panose="02020603050405020304" pitchFamily="18" charset="0"/>
              </a:rPr>
              <a:t>1</a:t>
            </a:r>
            <a:endParaRPr lang="en-US" sz="232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2"/>
          <p:cNvSpPr/>
          <p:nvPr/>
        </p:nvSpPr>
        <p:spPr>
          <a:xfrm>
            <a:off x="1078992" y="4882896"/>
            <a:ext cx="3831336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1850" dirty="0">
                <a:solidFill>
                  <a:srgbClr val="363636"/>
                </a:solidFill>
                <a:latin typeface="Times New Roman" panose="02020603050405020304" pitchFamily="18" charset="0"/>
                <a:ea typeface="思源黑体-思源黑体-Regular" pitchFamily="34" charset="-122"/>
                <a:cs typeface="Times New Roman" panose="02020603050405020304" pitchFamily="18" charset="0"/>
              </a:rPr>
              <a:t>Finding null values and replacing</a:t>
            </a:r>
            <a:endParaRPr lang="en-US" sz="1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3"/>
          <p:cNvSpPr/>
          <p:nvPr/>
        </p:nvSpPr>
        <p:spPr>
          <a:xfrm>
            <a:off x="5404104" y="4882896"/>
            <a:ext cx="3831336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1850" dirty="0">
                <a:solidFill>
                  <a:srgbClr val="363636"/>
                </a:solidFill>
                <a:latin typeface="Times New Roman" panose="02020603050405020304" pitchFamily="18" charset="0"/>
                <a:ea typeface="思源黑体-思源黑体-Regular" pitchFamily="34" charset="-122"/>
                <a:cs typeface="Times New Roman" panose="02020603050405020304" pitchFamily="18" charset="0"/>
              </a:rPr>
              <a:t>Deleting the empty rows</a:t>
            </a:r>
            <a:endParaRPr lang="en-US" sz="1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4"/>
          <p:cNvSpPr/>
          <p:nvPr/>
        </p:nvSpPr>
        <p:spPr>
          <a:xfrm>
            <a:off x="7232904" y="3849624"/>
            <a:ext cx="173736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2320" dirty="0">
                <a:solidFill>
                  <a:srgbClr val="3D3D3D"/>
                </a:solidFill>
                <a:latin typeface="Times New Roman" panose="02020603050405020304" pitchFamily="18" charset="0"/>
                <a:ea typeface="思源黑体-思源黑体-Regular" pitchFamily="34" charset="-122"/>
                <a:cs typeface="Times New Roman" panose="02020603050405020304" pitchFamily="18" charset="0"/>
              </a:rPr>
              <a:t>2</a:t>
            </a:r>
            <a:endParaRPr lang="en-US" sz="232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5"/>
          <p:cNvSpPr/>
          <p:nvPr/>
        </p:nvSpPr>
        <p:spPr>
          <a:xfrm>
            <a:off x="9729216" y="4882896"/>
            <a:ext cx="3831336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1850" dirty="0">
                <a:solidFill>
                  <a:srgbClr val="363636"/>
                </a:solidFill>
                <a:latin typeface="Times New Roman" panose="02020603050405020304" pitchFamily="18" charset="0"/>
                <a:ea typeface="思源黑体-思源黑体-Regular" pitchFamily="34" charset="-122"/>
                <a:cs typeface="Times New Roman" panose="02020603050405020304" pitchFamily="18" charset="0"/>
              </a:rPr>
              <a:t>Deleting the unwanted columns</a:t>
            </a:r>
            <a:endParaRPr lang="en-US" sz="1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 6"/>
          <p:cNvSpPr/>
          <p:nvPr/>
        </p:nvSpPr>
        <p:spPr>
          <a:xfrm>
            <a:off x="11558016" y="3849624"/>
            <a:ext cx="173736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2320" dirty="0">
                <a:solidFill>
                  <a:srgbClr val="3D3D3D"/>
                </a:solidFill>
                <a:latin typeface="Times New Roman" panose="02020603050405020304" pitchFamily="18" charset="0"/>
                <a:ea typeface="思源黑体-思源黑体-Regular" pitchFamily="34" charset="-122"/>
                <a:cs typeface="Times New Roman" panose="02020603050405020304" pitchFamily="18" charset="0"/>
              </a:rPr>
              <a:t>3</a:t>
            </a:r>
            <a:endParaRPr lang="en-US" sz="232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248" y="3172968"/>
            <a:ext cx="4142232" cy="2715768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48656" y="3172968"/>
            <a:ext cx="4142232" cy="2715768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56064" y="3172968"/>
            <a:ext cx="4142232" cy="2715768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832104" y="2066544"/>
            <a:ext cx="12984480" cy="8321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6500"/>
              </a:lnSpc>
              <a:buNone/>
            </a:pPr>
            <a:r>
              <a:rPr lang="en-US" sz="4640" dirty="0">
                <a:solidFill>
                  <a:srgbClr val="3A98CA"/>
                </a:solidFill>
                <a:latin typeface="Times New Roman" panose="02020603050405020304" pitchFamily="18" charset="0"/>
                <a:ea typeface="思源黑体-思源黑体-Medium" pitchFamily="34" charset="-122"/>
                <a:cs typeface="Times New Roman" panose="02020603050405020304" pitchFamily="18" charset="0"/>
              </a:rPr>
              <a:t>Exploratory Data Analysis</a:t>
            </a:r>
            <a:endParaRPr lang="en-US" sz="464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1"/>
          <p:cNvSpPr/>
          <p:nvPr/>
        </p:nvSpPr>
        <p:spPr>
          <a:xfrm>
            <a:off x="1078992" y="3291840"/>
            <a:ext cx="3675888" cy="17739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1850" dirty="0">
                <a:solidFill>
                  <a:srgbClr val="363636"/>
                </a:solidFill>
                <a:latin typeface="Times New Roman" panose="02020603050405020304" pitchFamily="18" charset="0"/>
                <a:ea typeface="思源黑体-思源黑体-Regular" pitchFamily="34" charset="-122"/>
                <a:cs typeface="Times New Roman" panose="02020603050405020304" pitchFamily="18" charset="0"/>
              </a:rPr>
              <a:t>Univariate Analysis: Explore distributions and summary statistics of individual variables such as laptop screen size, RAM, and price.</a:t>
            </a:r>
            <a:endParaRPr lang="en-US" sz="1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2"/>
          <p:cNvSpPr/>
          <p:nvPr/>
        </p:nvSpPr>
        <p:spPr>
          <a:xfrm>
            <a:off x="5486400" y="3291840"/>
            <a:ext cx="3675888" cy="17739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1850" dirty="0">
                <a:solidFill>
                  <a:srgbClr val="363636"/>
                </a:solidFill>
                <a:latin typeface="Times New Roman" panose="02020603050405020304" pitchFamily="18" charset="0"/>
                <a:ea typeface="思源黑体-思源黑体-Regular" pitchFamily="34" charset="-122"/>
                <a:cs typeface="Times New Roman" panose="02020603050405020304" pitchFamily="18" charset="0"/>
              </a:rPr>
              <a:t>Bivariate Analysis: Investigate relationships between pairs of variables, such as price vs. specifications (RAM, CPU, GPU), screen size vs. weight, etc.</a:t>
            </a:r>
            <a:endParaRPr lang="en-US" sz="1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3"/>
          <p:cNvSpPr/>
          <p:nvPr/>
        </p:nvSpPr>
        <p:spPr>
          <a:xfrm>
            <a:off x="9893808" y="3291840"/>
            <a:ext cx="3675888" cy="247802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1850" dirty="0">
                <a:solidFill>
                  <a:srgbClr val="363636"/>
                </a:solidFill>
                <a:latin typeface="Times New Roman" panose="02020603050405020304" pitchFamily="18" charset="0"/>
                <a:ea typeface="思源黑体-思源黑体-Regular" pitchFamily="34" charset="-122"/>
                <a:cs typeface="Times New Roman" panose="02020603050405020304" pitchFamily="18" charset="0"/>
              </a:rPr>
              <a:t>Multivariate Analysis: Examine interactions and dependencies among multiple variables, identifying correlations and patterns that may influence laptop pricing and performance.</a:t>
            </a:r>
            <a:endParaRPr lang="en-US" sz="1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00032" y="0"/>
            <a:ext cx="5230368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94944" y="446363"/>
            <a:ext cx="8010144" cy="8321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6500"/>
              </a:lnSpc>
              <a:buNone/>
            </a:pPr>
            <a:r>
              <a:rPr lang="en-US" sz="4640" dirty="0">
                <a:solidFill>
                  <a:srgbClr val="3A98CA"/>
                </a:solidFill>
                <a:latin typeface="Times New Roman" panose="02020603050405020304" pitchFamily="18" charset="0"/>
                <a:ea typeface="思源黑体-思源黑体-Medium" pitchFamily="34" charset="-122"/>
                <a:cs typeface="Times New Roman" panose="02020603050405020304" pitchFamily="18" charset="0"/>
              </a:rPr>
              <a:t>VISUALIZATION</a:t>
            </a:r>
            <a:endParaRPr lang="en-US" sz="464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1"/>
          <p:cNvSpPr/>
          <p:nvPr/>
        </p:nvSpPr>
        <p:spPr>
          <a:xfrm>
            <a:off x="708060" y="1568763"/>
            <a:ext cx="7507224" cy="7132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363636"/>
                </a:solidFill>
                <a:latin typeface="Times New Roman" panose="02020603050405020304" pitchFamily="18" charset="0"/>
                <a:ea typeface="思源黑体-思源黑体-Regular" pitchFamily="34" charset="-122"/>
                <a:cs typeface="Times New Roman" panose="02020603050405020304" pitchFamily="18" charset="0"/>
              </a:rPr>
              <a:t>Create insightful visualizations to illustrate trends, preferences, and market dynamics in the laptop industry.</a:t>
            </a:r>
            <a:endParaRPr lang="en-US" sz="1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5A9347B-A32A-D909-E269-3237C000AD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2576" y="2572291"/>
            <a:ext cx="3389622" cy="276831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B38B897-D7B4-0CAC-E031-B03D4B9BA8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30369" y="2572291"/>
            <a:ext cx="3431492" cy="276831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099930C-D938-2219-2075-C3D4A9B446E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6412" y="5519629"/>
            <a:ext cx="4658375" cy="254009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248" y="3456432"/>
            <a:ext cx="4142232" cy="950976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1248" y="4663440"/>
            <a:ext cx="6345936" cy="950976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48656" y="3456432"/>
            <a:ext cx="4142232" cy="950976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52360" y="4663440"/>
            <a:ext cx="6345936" cy="950976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56064" y="3456432"/>
            <a:ext cx="4142232" cy="950976"/>
          </a:xfrm>
          <a:prstGeom prst="rect">
            <a:avLst/>
          </a:prstGeom>
        </p:spPr>
      </p:pic>
      <p:sp>
        <p:nvSpPr>
          <p:cNvPr id="9" name="Text 0"/>
          <p:cNvSpPr/>
          <p:nvPr/>
        </p:nvSpPr>
        <p:spPr>
          <a:xfrm>
            <a:off x="832104" y="2350008"/>
            <a:ext cx="12984480" cy="8321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6500"/>
              </a:lnSpc>
              <a:buNone/>
            </a:pPr>
            <a:r>
              <a:rPr lang="en-US" sz="4640" dirty="0">
                <a:solidFill>
                  <a:srgbClr val="3A98CA"/>
                </a:solidFill>
                <a:latin typeface="Times New Roman" panose="02020603050405020304" pitchFamily="18" charset="0"/>
                <a:ea typeface="思源黑体-思源黑体-Medium" pitchFamily="34" charset="-122"/>
                <a:cs typeface="Times New Roman" panose="02020603050405020304" pitchFamily="18" charset="0"/>
              </a:rPr>
              <a:t>INSIGHTS</a:t>
            </a:r>
            <a:endParaRPr lang="en-US" sz="464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1"/>
          <p:cNvSpPr/>
          <p:nvPr/>
        </p:nvSpPr>
        <p:spPr>
          <a:xfrm>
            <a:off x="1078992" y="3575304"/>
            <a:ext cx="3675888" cy="7132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1850" dirty="0">
                <a:solidFill>
                  <a:srgbClr val="363636"/>
                </a:solidFill>
                <a:latin typeface="Times New Roman" panose="02020603050405020304" pitchFamily="18" charset="0"/>
                <a:ea typeface="思源黑体-思源黑体-Regular" pitchFamily="34" charset="-122"/>
                <a:cs typeface="Times New Roman" panose="02020603050405020304" pitchFamily="18" charset="0"/>
              </a:rPr>
              <a:t>8GB RAM have highest number of laptops.</a:t>
            </a:r>
            <a:endParaRPr lang="en-US" sz="1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2"/>
          <p:cNvSpPr/>
          <p:nvPr/>
        </p:nvSpPr>
        <p:spPr>
          <a:xfrm>
            <a:off x="1078992" y="4782312"/>
            <a:ext cx="5870448" cy="7132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1850" dirty="0">
                <a:solidFill>
                  <a:srgbClr val="363636"/>
                </a:solidFill>
                <a:latin typeface="Times New Roman" panose="02020603050405020304" pitchFamily="18" charset="0"/>
                <a:ea typeface="思源黑体-思源黑体-Regular" pitchFamily="34" charset="-122"/>
                <a:cs typeface="Times New Roman" panose="02020603050405020304" pitchFamily="18" charset="0"/>
              </a:rPr>
              <a:t>Apple – Ultrabook, Razer – gaming and Dell – workstation models is the highest number of price.</a:t>
            </a:r>
            <a:endParaRPr lang="en-US" sz="1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3"/>
          <p:cNvSpPr/>
          <p:nvPr/>
        </p:nvSpPr>
        <p:spPr>
          <a:xfrm>
            <a:off x="5486400" y="3575304"/>
            <a:ext cx="3675888" cy="7132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1850" dirty="0">
                <a:solidFill>
                  <a:srgbClr val="363636"/>
                </a:solidFill>
                <a:latin typeface="Times New Roman" panose="02020603050405020304" pitchFamily="18" charset="0"/>
                <a:ea typeface="思源黑体-思源黑体-Regular" pitchFamily="34" charset="-122"/>
                <a:cs typeface="Times New Roman" panose="02020603050405020304" pitchFamily="18" charset="0"/>
              </a:rPr>
              <a:t>Notebook have most number of laptops.</a:t>
            </a:r>
            <a:endParaRPr lang="en-US" sz="1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 4"/>
          <p:cNvSpPr/>
          <p:nvPr/>
        </p:nvSpPr>
        <p:spPr>
          <a:xfrm>
            <a:off x="7690104" y="4782312"/>
            <a:ext cx="5870448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1850" dirty="0">
                <a:solidFill>
                  <a:srgbClr val="363636"/>
                </a:solidFill>
                <a:latin typeface="Times New Roman" panose="02020603050405020304" pitchFamily="18" charset="0"/>
                <a:ea typeface="思源黑体-思源黑体-Regular" pitchFamily="34" charset="-122"/>
                <a:cs typeface="Times New Roman" panose="02020603050405020304" pitchFamily="18" charset="0"/>
              </a:rPr>
              <a:t>Razer gaming laptop is the highest inches.</a:t>
            </a:r>
            <a:endParaRPr lang="en-US" sz="1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 5"/>
          <p:cNvSpPr/>
          <p:nvPr/>
        </p:nvSpPr>
        <p:spPr>
          <a:xfrm>
            <a:off x="9893808" y="3575304"/>
            <a:ext cx="3675888" cy="7132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1850" dirty="0">
                <a:solidFill>
                  <a:srgbClr val="363636"/>
                </a:solidFill>
                <a:latin typeface="Times New Roman" panose="02020603050405020304" pitchFamily="18" charset="0"/>
                <a:ea typeface="思源黑体-思源黑体-Regular" pitchFamily="34" charset="-122"/>
                <a:cs typeface="Times New Roman" panose="02020603050405020304" pitchFamily="18" charset="0"/>
              </a:rPr>
              <a:t>15 to 16 inches have highest number of laptops.</a:t>
            </a:r>
            <a:endParaRPr lang="en-US" sz="1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preencoded.png">
            <a:extLst>
              <a:ext uri="{FF2B5EF4-FFF2-40B4-BE49-F238E27FC236}">
                <a16:creationId xmlns:a16="http://schemas.microsoft.com/office/drawing/2014/main" id="{1972A8E5-2945-837E-E615-C7152F57AF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31C324A2-1332-FDF5-4A2D-AB545612B5AB}"/>
              </a:ext>
            </a:extLst>
          </p:cNvPr>
          <p:cNvSpPr/>
          <p:nvPr/>
        </p:nvSpPr>
        <p:spPr>
          <a:xfrm>
            <a:off x="832104" y="842938"/>
            <a:ext cx="12984480" cy="8321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6500"/>
              </a:lnSpc>
              <a:buNone/>
            </a:pPr>
            <a:r>
              <a:rPr lang="en-US" sz="4640" dirty="0">
                <a:solidFill>
                  <a:srgbClr val="3A98CA"/>
                </a:solidFill>
                <a:latin typeface="Times New Roman" panose="02020603050405020304" pitchFamily="18" charset="0"/>
                <a:ea typeface="思源黑体-思源黑体-Medium" pitchFamily="34" charset="-122"/>
                <a:cs typeface="Times New Roman" panose="02020603050405020304" pitchFamily="18" charset="0"/>
              </a:rPr>
              <a:t>FUTURE ENGINEERING</a:t>
            </a:r>
            <a:endParaRPr lang="en-US" sz="464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B93087-F49B-5C83-58D0-0697CC5102A5}"/>
              </a:ext>
            </a:extLst>
          </p:cNvPr>
          <p:cNvSpPr txBox="1"/>
          <p:nvPr/>
        </p:nvSpPr>
        <p:spPr>
          <a:xfrm>
            <a:off x="1159933" y="2064521"/>
            <a:ext cx="8864600" cy="4191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N" sz="2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 Findings</a:t>
            </a:r>
            <a:r>
              <a:rPr lang="en-IN" sz="20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>
              <a:lnSpc>
                <a:spcPct val="150000"/>
              </a:lnSpc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Laptops with </a:t>
            </a: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2GB and 4GB RAM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show </a:t>
            </a: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higher sales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compared to other configurations.</a:t>
            </a:r>
          </a:p>
          <a:p>
            <a:pPr lvl="0">
              <a:lnSpc>
                <a:spcPct val="150000"/>
              </a:lnSpc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These models are likely </a:t>
            </a: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affordable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attract </a:t>
            </a: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budget-conscious customers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IN" sz="2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Boosting Sales Strategy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0">
              <a:lnSpc>
                <a:spcPct val="150000"/>
              </a:lnSpc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Offer </a:t>
            </a: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complementary items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like:</a:t>
            </a:r>
          </a:p>
          <a:p>
            <a:pPr lvl="2">
              <a:lnSpc>
                <a:spcPct val="150000"/>
              </a:lnSpc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Free </a:t>
            </a: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keyboard and mouse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>
              <a:lnSpc>
                <a:spcPct val="150000"/>
              </a:lnSpc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Optional upgrade to </a:t>
            </a: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SSD storage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>
              <a:lnSpc>
                <a:spcPct val="150000"/>
              </a:lnSpc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Life time free </a:t>
            </a: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MS Office </a:t>
            </a:r>
            <a:r>
              <a:rPr lang="en-I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acess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76262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33018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330184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104" y="6766560"/>
            <a:ext cx="12984480" cy="36576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1097280" y="1033272"/>
            <a:ext cx="2029968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8" name="Text 2"/>
          <p:cNvSpPr/>
          <p:nvPr/>
        </p:nvSpPr>
        <p:spPr>
          <a:xfrm>
            <a:off x="1097280" y="2816352"/>
            <a:ext cx="2029968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9" name="Text 3"/>
          <p:cNvSpPr/>
          <p:nvPr/>
        </p:nvSpPr>
        <p:spPr>
          <a:xfrm>
            <a:off x="832104" y="3813048"/>
            <a:ext cx="1298448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10" name="Text 4"/>
          <p:cNvSpPr/>
          <p:nvPr/>
        </p:nvSpPr>
        <p:spPr>
          <a:xfrm>
            <a:off x="4315968" y="905256"/>
            <a:ext cx="9482328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11" name="Text 5"/>
          <p:cNvSpPr/>
          <p:nvPr/>
        </p:nvSpPr>
        <p:spPr>
          <a:xfrm>
            <a:off x="832104" y="4434840"/>
            <a:ext cx="1298448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12" name="Text 6"/>
          <p:cNvSpPr/>
          <p:nvPr/>
        </p:nvSpPr>
        <p:spPr>
          <a:xfrm>
            <a:off x="832104" y="5056632"/>
            <a:ext cx="1298448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13" name="Text 7"/>
          <p:cNvSpPr/>
          <p:nvPr/>
        </p:nvSpPr>
        <p:spPr>
          <a:xfrm>
            <a:off x="476504" y="3959352"/>
            <a:ext cx="12984480" cy="8321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6500"/>
              </a:lnSpc>
              <a:buNone/>
            </a:pPr>
            <a:r>
              <a:rPr lang="en-US" sz="4640" b="1" dirty="0">
                <a:solidFill>
                  <a:srgbClr val="3A98CA"/>
                </a:solidFill>
                <a:latin typeface="Times New Roman" panose="02020603050405020304" pitchFamily="18" charset="0"/>
                <a:ea typeface="思源黑体-思源黑体-Medium" pitchFamily="34" charset="-122"/>
                <a:cs typeface="Times New Roman" panose="02020603050405020304" pitchFamily="18" charset="0"/>
              </a:rPr>
              <a:t>THANK YOU</a:t>
            </a:r>
            <a:endParaRPr lang="en-US" sz="464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 8"/>
          <p:cNvSpPr/>
          <p:nvPr/>
        </p:nvSpPr>
        <p:spPr>
          <a:xfrm>
            <a:off x="832104" y="7059168"/>
            <a:ext cx="1298448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363636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 </a:t>
            </a:r>
            <a:endParaRPr lang="en-US" sz="18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281</Words>
  <Application>Microsoft Office PowerPoint</Application>
  <PresentationFormat>Custom</PresentationFormat>
  <Paragraphs>53</Paragraphs>
  <Slides>9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Times New Roman</vt:lpstr>
      <vt:lpstr>思源黑体-思源黑体-Regular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MEGANATHAN A</cp:lastModifiedBy>
  <cp:revision>8</cp:revision>
  <dcterms:created xsi:type="dcterms:W3CDTF">2025-07-19T06:28:53Z</dcterms:created>
  <dcterms:modified xsi:type="dcterms:W3CDTF">2025-07-19T07:44:08Z</dcterms:modified>
</cp:coreProperties>
</file>